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20" r:id="rId4"/>
    <p:sldId id="263" r:id="rId5"/>
    <p:sldId id="258" r:id="rId6"/>
    <p:sldId id="259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87" r:id="rId17"/>
    <p:sldId id="285" r:id="rId18"/>
    <p:sldId id="317" r:id="rId19"/>
    <p:sldId id="275" r:id="rId20"/>
    <p:sldId id="276" r:id="rId21"/>
    <p:sldId id="281" r:id="rId22"/>
    <p:sldId id="272" r:id="rId23"/>
    <p:sldId id="273" r:id="rId24"/>
    <p:sldId id="288" r:id="rId25"/>
    <p:sldId id="282" r:id="rId26"/>
    <p:sldId id="284" r:id="rId27"/>
    <p:sldId id="318" r:id="rId28"/>
    <p:sldId id="27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10" r:id="rId39"/>
    <p:sldId id="301" r:id="rId40"/>
    <p:sldId id="302" r:id="rId41"/>
    <p:sldId id="303" r:id="rId42"/>
    <p:sldId id="306" r:id="rId43"/>
    <p:sldId id="307" r:id="rId44"/>
    <p:sldId id="308" r:id="rId45"/>
    <p:sldId id="279" r:id="rId46"/>
    <p:sldId id="286" r:id="rId47"/>
    <p:sldId id="313" r:id="rId48"/>
    <p:sldId id="314" r:id="rId49"/>
    <p:sldId id="319" r:id="rId50"/>
    <p:sldId id="312" r:id="rId51"/>
    <p:sldId id="315" r:id="rId52"/>
    <p:sldId id="31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5"/>
    <p:restoredTop sz="96240"/>
  </p:normalViewPr>
  <p:slideViewPr>
    <p:cSldViewPr snapToGrid="0" snapToObjects="1">
      <p:cViewPr varScale="1">
        <p:scale>
          <a:sx n="121" d="100"/>
          <a:sy n="121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37D2-6E63-9745-8D37-0C07285903B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4A75-DA55-5640-AFC6-D3AAA42D7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55A4-7298-EB43-B5ED-2B352DD9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7FB05-5539-A64C-8F01-B881BCE30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707B3-2B65-9246-B9BB-3774C3C0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530A-FC32-314A-B41D-CDD608B4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5277-D12F-1542-9686-E9C766F9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2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72ED-1892-134F-82F4-4D8C4329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67415-5FC7-384D-8A93-645817555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01513-073D-CB48-A702-5F40FA32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49BD7-DA08-CF46-9287-1856A273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ABFC1-6598-1D47-9AB6-56716AA6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91A98-0D7B-4D4F-A97A-8889C052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7C818-E842-7240-836A-979F97CC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282B-A80B-424A-AF34-48F4DF00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F349-ECDB-B44D-8815-9D7B4B81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399A-790C-0D44-A20C-D7FC22BE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AB8C-B6F5-C44C-A8D3-C6F92A40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B128-0676-2E4C-8E15-E1D3706F6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9283-BB03-164D-A816-04FDE3D2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74474-FE06-EB47-80C9-3D7BA2BC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C0C4-9FBB-FB4E-B0C7-EB2C2DDB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D5B1-E5D9-ED47-AEEB-46B71904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655E4-7FF8-4345-83D5-E241BCE10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581E-DF8E-D545-9D81-A9EC64B4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B9E17-CC62-C54F-B9FC-76D2D305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0ECD-E84A-5046-B738-51C034A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B31B-98AC-2C45-9C76-7AFEDEED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3000-7B01-3248-B8EC-3F7428DC5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D8F4-E30F-BF48-9AAA-E994CCDF7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23778-2A7E-C94E-AA17-D1B389D8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86F68-38A7-4A4B-9B4A-71DDE409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16EC-952F-AC4E-AFCA-2D9E6C0E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A866-176E-7047-AA84-448440AE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B705-69CF-F641-9800-6D09ED438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F00FA-BB2E-0B41-86AD-8B5210A5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0F74B-7C61-EF4A-AFE7-E1FDBB77C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B195A-3C06-904C-A64D-51B09308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8DAC8-8064-9845-972F-DC237D20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E843B-1D59-FD45-B0C0-A6178B4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870CE-CB53-6241-89D9-20F0448D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C509-3E00-934D-A40B-4789BD07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A337C-E693-2540-8BF0-7AFE3874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3D474-02AA-7940-BFEA-FC6EF99B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B8179-8D2C-BD4B-97D8-1DD41AD9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9D1E7-0F4E-2741-B498-3CD0CE61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5FB6F-0D84-0C44-BD3F-F085EE00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8098-9E7F-B948-A3A2-13CE617F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FED8-D84B-8E48-AF5C-A1C0FA58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F013-8ED1-E24B-9215-BC4895D1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39E6F-86F2-884D-9F72-250A5587A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0E821-F313-1148-B6DF-1659C3B8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50216-34B8-8C4D-9E57-626DB666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739B9-24A7-E840-A42E-C285F43C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6BC4-7225-2E48-942A-167346D62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E6DA6-49A2-0C4F-ADF6-5789D7BCE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9D265-C0DD-7A41-8FCF-1B6A2D3A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57590-AAF8-7749-A82C-A62314C8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B9E8-AB64-E64A-8B7D-EB5B1279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3F73E-1405-574D-97DC-262CB9A7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49F4E-91CB-8E44-BE46-E2CB1041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067E-1E29-D74D-ADDD-E0CBDF052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F7F5-D9A3-7940-AEF7-6A562F26F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C701-F9F6-D24F-BA66-1D7DB53B307E}" type="datetimeFigureOut">
              <a:rPr lang="en-US" smtClean="0"/>
              <a:t>5/29/20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CBEB-4B76-7246-A77A-F86AA6E8D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5781A-E294-7942-8936-039D3568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5519-C6B6-8547-B115-B6C350E0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mobile@fhda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amobile@fhda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damobile@fhda.ed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damobile@fhda.edu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helpx.adobe.com/sign/how-to/sending-with-adobe-sign.html?playlist=/ccx/v1/collection/product/sign/segment/designer/explevel/beginner/applaunch/orientation/collection.ccx.js&amp;ref=helpx.adobe.co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helpx.adobe.com/sign/how-to/adobe-use-hybrid-routing.html?playlist=/content/help/en/ccx/v1/collection/product/sign/segment/designer/explevel/beginner/applaunch/orientation/collection.ccx.j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helpx.adobe.com/sign/using/create-forms-with-acroba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helpx.adobe.com/sign/tutorial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D61973-24B8-E64C-9054-6280F7DE7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Using Adobe Sign &amp; Workflow</a:t>
            </a:r>
          </a:p>
        </p:txBody>
      </p:sp>
    </p:spTree>
    <p:extLst>
      <p:ext uri="{BB962C8B-B14F-4D97-AF65-F5344CB8AC3E}">
        <p14:creationId xmlns:p14="http://schemas.microsoft.com/office/powerpoint/2010/main" val="12314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CD10-355C-B045-BBC7-DE6B0988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Workflows have a form already attached. You’re going to start “the flow”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63F3FB-694C-EA40-BDFC-15723EE344A7}"/>
              </a:ext>
            </a:extLst>
          </p:cNvPr>
          <p:cNvCxnSpPr/>
          <p:nvPr/>
        </p:nvCxnSpPr>
        <p:spPr>
          <a:xfrm flipH="1">
            <a:off x="4077730" y="3299254"/>
            <a:ext cx="3892378" cy="4201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CB4F0BF-B98E-994D-A456-F365DCCD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9892"/>
            <a:ext cx="8543499" cy="4790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D199B0-39A6-AC4B-B215-DC1C2A857357}"/>
              </a:ext>
            </a:extLst>
          </p:cNvPr>
          <p:cNvSpPr txBox="1"/>
          <p:nvPr/>
        </p:nvSpPr>
        <p:spPr>
          <a:xfrm>
            <a:off x="8715895" y="2828835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going to add a “Supervisor” – a fake one for this – Use: </a:t>
            </a:r>
            <a:r>
              <a:rPr lang="en-US" dirty="0">
                <a:hlinkClick r:id="rId3"/>
              </a:rPr>
              <a:t>damobile@fhda.edu</a:t>
            </a:r>
            <a:r>
              <a:rPr lang="en-US" dirty="0"/>
              <a:t>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7BF852-E9CD-7642-9BDA-C9180C93A88A}"/>
              </a:ext>
            </a:extLst>
          </p:cNvPr>
          <p:cNvCxnSpPr/>
          <p:nvPr/>
        </p:nvCxnSpPr>
        <p:spPr>
          <a:xfrm flipH="1">
            <a:off x="3848669" y="3299254"/>
            <a:ext cx="4867226" cy="7677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9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10E3-6143-9E45-AE52-82DD4B86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the first person was “Myself,” the form will pop up on your screen.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ECBF05-652C-E245-9BDB-897E9FDE2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946" y="1825625"/>
            <a:ext cx="4968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33C3-B859-0B41-8233-0B7D175F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Ahead And Fill In Some Random Stuff!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FC4FD9-3688-8347-ACC8-5268E9FEF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690" y="1394362"/>
            <a:ext cx="8976619" cy="50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209C-48D5-924C-A187-10A94CC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Going Through Filling In Your Signature and Extension – Then “Click to Sign”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3E8632-E5E0-184B-A835-9661BE097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806" y="1825625"/>
            <a:ext cx="8750388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F85173-B7DF-DD44-A92D-A3CDD7BE2801}"/>
              </a:ext>
            </a:extLst>
          </p:cNvPr>
          <p:cNvCxnSpPr>
            <a:cxnSpLocks/>
          </p:cNvCxnSpPr>
          <p:nvPr/>
        </p:nvCxnSpPr>
        <p:spPr>
          <a:xfrm flipH="1">
            <a:off x="8847439" y="5474043"/>
            <a:ext cx="1767466" cy="469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E7BDDF-F302-C44D-95DC-9DB600F5B1BE}"/>
              </a:ext>
            </a:extLst>
          </p:cNvPr>
          <p:cNvSpPr txBox="1"/>
          <p:nvPr/>
        </p:nvSpPr>
        <p:spPr>
          <a:xfrm>
            <a:off x="10614905" y="5000479"/>
            <a:ext cx="147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When Done “Click to Sign”</a:t>
            </a:r>
          </a:p>
        </p:txBody>
      </p:sp>
    </p:spTree>
    <p:extLst>
      <p:ext uri="{BB962C8B-B14F-4D97-AF65-F5344CB8AC3E}">
        <p14:creationId xmlns:p14="http://schemas.microsoft.com/office/powerpoint/2010/main" val="373804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6395-4126-E140-9100-E0DCDA5B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Should Get This: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32AA81-A301-3645-9822-B3280C78A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29" y="1435674"/>
            <a:ext cx="8309231" cy="4907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BBDC0-6CEA-404B-BEB6-2F3430E91899}"/>
              </a:ext>
            </a:extLst>
          </p:cNvPr>
          <p:cNvSpPr txBox="1"/>
          <p:nvPr/>
        </p:nvSpPr>
        <p:spPr>
          <a:xfrm>
            <a:off x="10271760" y="4693920"/>
            <a:ext cx="169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Success!!!</a:t>
            </a:r>
            <a:r>
              <a:rPr lang="en-US" i="1" dirty="0"/>
              <a:t> These days we’ll take any little “Win” we can…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5090-4001-6E4A-AC7E-E2CD143B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“Supervisor” will receive an email like this</a:t>
            </a:r>
            <a:r>
              <a:rPr lang="en-US" sz="3100" i="1" dirty="0"/>
              <a:t>(in this case the kind folks at ETS who are monitoring </a:t>
            </a:r>
            <a:r>
              <a:rPr lang="en-US" sz="3100" i="1" dirty="0">
                <a:hlinkClick r:id="rId2"/>
              </a:rPr>
              <a:t>damobile@fhda.edu</a:t>
            </a:r>
            <a:r>
              <a:rPr lang="en-US" sz="3100" i="1" dirty="0"/>
              <a:t> for this session):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615BF9-1088-B14A-B2CB-4745D6EE4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5721" y="1825625"/>
            <a:ext cx="950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9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DA4E-6420-0A42-875E-DB2C7FB7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keep an eye on things? Let’s </a:t>
            </a:r>
            <a:br>
              <a:rPr lang="en-US" dirty="0"/>
            </a:br>
            <a:r>
              <a:rPr lang="en-US" dirty="0"/>
              <a:t>“Access Your Adobe Sign Dashboard”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09DA00-7B5F-F04D-9EF9-22B5A1A1F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726" y="1825625"/>
            <a:ext cx="8752548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7ACCB-E656-5A4B-99C9-31AC74C5E60F}"/>
              </a:ext>
            </a:extLst>
          </p:cNvPr>
          <p:cNvCxnSpPr/>
          <p:nvPr/>
        </p:nvCxnSpPr>
        <p:spPr>
          <a:xfrm flipH="1">
            <a:off x="4544704" y="1542197"/>
            <a:ext cx="832514" cy="18868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22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E8A4-8B81-264D-99BA-30428BD1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see on my screen that I have 5 documents “In progress” and 2 waiting for me to sign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385065-82D4-ED47-B790-FCB9D4E90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23" y="2852097"/>
            <a:ext cx="11086441" cy="37397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5E4615-9ACD-0842-91C1-7331C8F0B6A1}"/>
              </a:ext>
            </a:extLst>
          </p:cNvPr>
          <p:cNvCxnSpPr>
            <a:cxnSpLocks/>
          </p:cNvCxnSpPr>
          <p:nvPr/>
        </p:nvCxnSpPr>
        <p:spPr>
          <a:xfrm>
            <a:off x="2510688" y="1553537"/>
            <a:ext cx="3398793" cy="18754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C422E5-D4A5-1A4F-AE58-9C4A7C190F98}"/>
              </a:ext>
            </a:extLst>
          </p:cNvPr>
          <p:cNvCxnSpPr>
            <a:cxnSpLocks/>
          </p:cNvCxnSpPr>
          <p:nvPr/>
        </p:nvCxnSpPr>
        <p:spPr>
          <a:xfrm>
            <a:off x="6410960" y="1442720"/>
            <a:ext cx="945183" cy="18600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6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DC2B-2D3E-F242-978D-EE127979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In Progress to see the form you sent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FCFB1-1AF8-6B46-A15C-58CCCF386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098" y="1542197"/>
            <a:ext cx="10560996" cy="4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rminator 17">
            <a:extLst>
              <a:ext uri="{FF2B5EF4-FFF2-40B4-BE49-F238E27FC236}">
                <a16:creationId xmlns:a16="http://schemas.microsoft.com/office/drawing/2014/main" id="{9AC77029-A13B-E64E-B11A-DFE89313FD19}"/>
              </a:ext>
            </a:extLst>
          </p:cNvPr>
          <p:cNvSpPr/>
          <p:nvPr/>
        </p:nvSpPr>
        <p:spPr>
          <a:xfrm>
            <a:off x="8966578" y="5646661"/>
            <a:ext cx="941696" cy="3650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rminator 18">
            <a:extLst>
              <a:ext uri="{FF2B5EF4-FFF2-40B4-BE49-F238E27FC236}">
                <a16:creationId xmlns:a16="http://schemas.microsoft.com/office/drawing/2014/main" id="{EEFDBBC0-2A78-CE42-A9F2-87EB3412789E}"/>
              </a:ext>
            </a:extLst>
          </p:cNvPr>
          <p:cNvSpPr/>
          <p:nvPr/>
        </p:nvSpPr>
        <p:spPr>
          <a:xfrm>
            <a:off x="7385713" y="5679989"/>
            <a:ext cx="941696" cy="3650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CB4E21-D970-A740-8126-EC7E9168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0" y="1447123"/>
            <a:ext cx="9589082" cy="3963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D66C8-AAE0-4349-931A-7DC17C4C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1"/>
            <a:ext cx="10515600" cy="1325563"/>
          </a:xfrm>
        </p:spPr>
        <p:txBody>
          <a:bodyPr/>
          <a:lstStyle/>
          <a:p>
            <a:r>
              <a:rPr lang="en-US" dirty="0"/>
              <a:t>“But I want to know if it’s signed” </a:t>
            </a:r>
            <a:r>
              <a:rPr lang="en-US" sz="2800" dirty="0"/>
              <a:t>(I hear you say)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6112-E1E0-C548-9FA3-3DA1D7166B49}"/>
              </a:ext>
            </a:extLst>
          </p:cNvPr>
          <p:cNvSpPr txBox="1"/>
          <p:nvPr/>
        </p:nvSpPr>
        <p:spPr>
          <a:xfrm>
            <a:off x="1019033" y="5678729"/>
            <a:ext cx="987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Hover over the one you want to check on and you have 2 options:       Open       and     </a:t>
            </a:r>
            <a:r>
              <a:rPr lang="en-US" dirty="0">
                <a:solidFill>
                  <a:schemeClr val="bg1"/>
                </a:solidFill>
              </a:rPr>
              <a:t>Remind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F55D97-AC49-A441-8FC1-01788456892F}"/>
              </a:ext>
            </a:extLst>
          </p:cNvPr>
          <p:cNvCxnSpPr>
            <a:cxnSpLocks/>
          </p:cNvCxnSpPr>
          <p:nvPr/>
        </p:nvCxnSpPr>
        <p:spPr>
          <a:xfrm flipV="1">
            <a:off x="1665027" y="3022519"/>
            <a:ext cx="408992" cy="26562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1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0A23-C122-4D4F-B289-1B8BB76C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Step-By-Step </a:t>
            </a:r>
            <a:r>
              <a:rPr lang="en-US" sz="7200"/>
              <a:t>#1 </a:t>
            </a:r>
            <a:r>
              <a:rPr lang="en-US"/>
              <a:t>login to MyPortal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A208BD-6A30-F246-8069-3B2710E64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233"/>
            <a:ext cx="10515600" cy="4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3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BE97-8A99-034B-AD31-D4126A1C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case of a form that needs multiple signatures, if you click on Open you can see which ones are still needed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36B21B-0C76-8C40-9F0F-F956140A3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784" y="1921161"/>
            <a:ext cx="9958431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919B5FE-3FEB-FA4C-BFDE-5B26ACD28BD5}"/>
              </a:ext>
            </a:extLst>
          </p:cNvPr>
          <p:cNvSpPr/>
          <p:nvPr/>
        </p:nvSpPr>
        <p:spPr>
          <a:xfrm>
            <a:off x="2582563" y="4460789"/>
            <a:ext cx="3682313" cy="9885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rminator 9">
            <a:extLst>
              <a:ext uri="{FF2B5EF4-FFF2-40B4-BE49-F238E27FC236}">
                <a16:creationId xmlns:a16="http://schemas.microsoft.com/office/drawing/2014/main" id="{620B965E-DA57-3A4D-934C-905F5788CDD7}"/>
              </a:ext>
            </a:extLst>
          </p:cNvPr>
          <p:cNvSpPr/>
          <p:nvPr/>
        </p:nvSpPr>
        <p:spPr>
          <a:xfrm>
            <a:off x="8269405" y="578046"/>
            <a:ext cx="1191043" cy="47227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14DB2-E52D-3A46-BA89-0567144B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62" y="135527"/>
            <a:ext cx="10515600" cy="1325563"/>
          </a:xfrm>
        </p:spPr>
        <p:txBody>
          <a:bodyPr/>
          <a:lstStyle/>
          <a:p>
            <a:r>
              <a:rPr lang="en-US" dirty="0"/>
              <a:t>If you get impatient you can click    </a:t>
            </a:r>
            <a:r>
              <a:rPr lang="en-US" sz="2400" dirty="0">
                <a:solidFill>
                  <a:schemeClr val="bg1"/>
                </a:solidFill>
              </a:rPr>
              <a:t>Remind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F70FA-02DF-A843-9A3D-F4F64B4617D1}"/>
              </a:ext>
            </a:extLst>
          </p:cNvPr>
          <p:cNvSpPr txBox="1"/>
          <p:nvPr/>
        </p:nvSpPr>
        <p:spPr>
          <a:xfrm>
            <a:off x="8526162" y="5807675"/>
            <a:ext cx="3793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it judiciously….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942C2-D5F3-1D40-8699-D500659D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1485642"/>
            <a:ext cx="10671412" cy="43220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63FDF2-2290-F54D-8242-43519C3DCC27}"/>
              </a:ext>
            </a:extLst>
          </p:cNvPr>
          <p:cNvCxnSpPr>
            <a:cxnSpLocks/>
          </p:cNvCxnSpPr>
          <p:nvPr/>
        </p:nvCxnSpPr>
        <p:spPr>
          <a:xfrm>
            <a:off x="9362364" y="1050325"/>
            <a:ext cx="1337481" cy="2238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5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A9C-7877-A444-90D7-4C41C0D7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we’ll explore some other things you can do with your Dashboard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1DAE1-9F52-8E41-8C9E-E9F7AC393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498"/>
            <a:ext cx="10515600" cy="42275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A3BD06-FCAF-F04E-BC5C-BC49B5989F69}"/>
              </a:ext>
            </a:extLst>
          </p:cNvPr>
          <p:cNvCxnSpPr>
            <a:cxnSpLocks/>
          </p:cNvCxnSpPr>
          <p:nvPr/>
        </p:nvCxnSpPr>
        <p:spPr>
          <a:xfrm flipH="1">
            <a:off x="4782066" y="1514901"/>
            <a:ext cx="745277" cy="245161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7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E9E6-138E-B24B-8729-E872732E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68" y="6122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Say you want to nominate yourself for Employee Of The Year and the form needs your supervisor’s signature – You’ll need to do a few things first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46B76-1FDD-6E4B-A536-B06516D11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89916"/>
            <a:ext cx="10515600" cy="40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2861-931A-9E42-872F-8A03A425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“Employee of The Year Nomination Form” from Zoom Chat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D0670E-146F-8046-AEE4-00829DF66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292" y="1825625"/>
            <a:ext cx="3839415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030BF5-56E3-424F-AA71-03047DB2B12A}"/>
              </a:ext>
            </a:extLst>
          </p:cNvPr>
          <p:cNvSpPr/>
          <p:nvPr/>
        </p:nvSpPr>
        <p:spPr>
          <a:xfrm>
            <a:off x="3848671" y="2129051"/>
            <a:ext cx="4230806" cy="1460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94A7-B8F4-014C-91F0-7585EE5E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#1 - Fill out and </a:t>
            </a:r>
            <a:r>
              <a:rPr lang="en-US" u="sng" dirty="0"/>
              <a:t>Save</a:t>
            </a:r>
            <a:r>
              <a:rPr lang="en-US" dirty="0"/>
              <a:t> the form on your computer – DON’T Sign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598FF-9AD4-1143-8B64-7993028E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87" y="1767859"/>
            <a:ext cx="7597583" cy="47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rminator 2">
            <a:extLst>
              <a:ext uri="{FF2B5EF4-FFF2-40B4-BE49-F238E27FC236}">
                <a16:creationId xmlns:a16="http://schemas.microsoft.com/office/drawing/2014/main" id="{0EDDF919-1655-FA48-B135-F101541A5C8F}"/>
              </a:ext>
            </a:extLst>
          </p:cNvPr>
          <p:cNvSpPr/>
          <p:nvPr/>
        </p:nvSpPr>
        <p:spPr>
          <a:xfrm>
            <a:off x="4080682" y="641445"/>
            <a:ext cx="2934268" cy="8188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CA8B-EDB7-4E4B-9FD8-8CB41520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   </a:t>
            </a:r>
            <a:r>
              <a:rPr lang="en-US" sz="2800" dirty="0">
                <a:solidFill>
                  <a:schemeClr val="bg1"/>
                </a:solidFill>
              </a:rPr>
              <a:t>Request signatures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8ED182-C0BA-0848-A75C-4A26FCC3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287"/>
            <a:ext cx="10515600" cy="40360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42E18B-6AC2-5D4E-B182-A51A0918A287}"/>
              </a:ext>
            </a:extLst>
          </p:cNvPr>
          <p:cNvCxnSpPr>
            <a:cxnSpLocks/>
          </p:cNvCxnSpPr>
          <p:nvPr/>
        </p:nvCxnSpPr>
        <p:spPr>
          <a:xfrm flipH="1">
            <a:off x="5004487" y="1555845"/>
            <a:ext cx="591095" cy="29173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75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58CF-5427-2B44-BC25-766FA8E4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you need to sign the form, type Myself in line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4B133-E570-8A46-96DF-CA71BBA1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42" y="1801083"/>
            <a:ext cx="9219916" cy="46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E156-1E6F-7A4A-B108-396458A8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…And we need our “supervisor” </a:t>
            </a:r>
            <a:r>
              <a:rPr lang="en-US" sz="3600" dirty="0">
                <a:hlinkClick r:id="rId2"/>
              </a:rPr>
              <a:t>damobile@fhda.edu</a:t>
            </a:r>
            <a:r>
              <a:rPr lang="en-US" sz="3600" dirty="0"/>
              <a:t> Type that in here: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25F92-2EFC-BA46-A8A4-CB42EDEAE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79" y="2109195"/>
            <a:ext cx="10084624" cy="43836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A4828D-265A-3E48-A866-D3ABFF999844}"/>
              </a:ext>
            </a:extLst>
          </p:cNvPr>
          <p:cNvCxnSpPr>
            <a:cxnSpLocks/>
          </p:cNvCxnSpPr>
          <p:nvPr/>
        </p:nvCxnSpPr>
        <p:spPr>
          <a:xfrm flipH="1">
            <a:off x="4107976" y="1027906"/>
            <a:ext cx="996287" cy="265699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0815-A60A-7A4D-9F2F-838E1D53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also want to send it to its final destination, but that person doesn’t need to sign it. Pull down the arrow by the pen tip and change it to “Acceptor”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6EC7D6-6B20-AF48-955F-09F112F64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08" y="2032982"/>
            <a:ext cx="8361410" cy="45134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E04985-FA93-4C4D-B629-5B5BC0D29E23}"/>
              </a:ext>
            </a:extLst>
          </p:cNvPr>
          <p:cNvCxnSpPr>
            <a:cxnSpLocks/>
          </p:cNvCxnSpPr>
          <p:nvPr/>
        </p:nvCxnSpPr>
        <p:spPr>
          <a:xfrm flipH="1">
            <a:off x="2920621" y="1815152"/>
            <a:ext cx="6114198" cy="26886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1391A7E-EC9E-EB4A-9D1B-5C680695CB0F}"/>
              </a:ext>
            </a:extLst>
          </p:cNvPr>
          <p:cNvSpPr txBox="1"/>
          <p:nvPr/>
        </p:nvSpPr>
        <p:spPr>
          <a:xfrm>
            <a:off x="9403308" y="3159456"/>
            <a:ext cx="230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use my email for this: </a:t>
            </a:r>
            <a:r>
              <a:rPr lang="en-US" dirty="0" err="1"/>
              <a:t>hylandpat@fhda.edu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3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342C-7416-034A-8A44-E57CD28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13E9-5016-7644-B31D-5C2F427F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Both, the PowerPoint and the form we will be using today can be downloaded from Office 365</a:t>
            </a:r>
          </a:p>
          <a:p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foothilldeanza-my.sharepoint.com</a:t>
            </a:r>
            <a:r>
              <a:rPr lang="en-US" dirty="0"/>
              <a:t>/:f:/g/personal/10370392_fhda_edu/EjvmN8YyeQtAnoFBUgC3fh0BNoHw-ce39M80V-97TpxNYA?e=</a:t>
            </a:r>
            <a:r>
              <a:rPr lang="en-US" dirty="0" err="1"/>
              <a:t>qlVeVU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9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1287-515B-E14B-BB3D-ED2C296A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change the Agreement Name to the name of the form you need signed, the message automatically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6C083-D589-8A4D-8708-CA5A4D06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12" y="1893863"/>
            <a:ext cx="7109378" cy="26387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345A19-F417-A24A-A4D7-ED7163317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079" y="3888818"/>
            <a:ext cx="8750300" cy="2819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EF35A7-58AC-4A4C-ADA4-83AC6017E0E5}"/>
              </a:ext>
            </a:extLst>
          </p:cNvPr>
          <p:cNvCxnSpPr/>
          <p:nvPr/>
        </p:nvCxnSpPr>
        <p:spPr>
          <a:xfrm flipH="1">
            <a:off x="2210937" y="614149"/>
            <a:ext cx="3043451" cy="2361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F14D58-B0A6-6645-86B1-E0EA77B53133}"/>
              </a:ext>
            </a:extLst>
          </p:cNvPr>
          <p:cNvCxnSpPr/>
          <p:nvPr/>
        </p:nvCxnSpPr>
        <p:spPr>
          <a:xfrm flipH="1">
            <a:off x="7874758" y="1241946"/>
            <a:ext cx="272955" cy="37531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64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A843-2E54-2344-ABB3-06A01D26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either click Add Files OR drag and drop the form from your computer to this 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D42ABB-A8AD-294C-A581-374103259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450" y="2096294"/>
            <a:ext cx="8039100" cy="3810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1BD039-B8B4-AD42-A9EB-83533832BA5E}"/>
              </a:ext>
            </a:extLst>
          </p:cNvPr>
          <p:cNvCxnSpPr/>
          <p:nvPr/>
        </p:nvCxnSpPr>
        <p:spPr>
          <a:xfrm flipH="1">
            <a:off x="7888406" y="1569493"/>
            <a:ext cx="955343" cy="21017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7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05-C8DB-1746-9A80-98B3FA12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click that </a:t>
            </a:r>
            <a:r>
              <a:rPr lang="en-US" sz="1800" dirty="0"/>
              <a:t>tiny little box </a:t>
            </a:r>
            <a:r>
              <a:rPr lang="en-US" dirty="0"/>
              <a:t>called Preview &amp; Add Signature Fields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8283E-38DF-CF42-A13A-CFCC84388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97" y="1825625"/>
            <a:ext cx="7773606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6461AD-1120-BF45-AC67-B0DF8CE318CC}"/>
              </a:ext>
            </a:extLst>
          </p:cNvPr>
          <p:cNvCxnSpPr/>
          <p:nvPr/>
        </p:nvCxnSpPr>
        <p:spPr>
          <a:xfrm flipH="1">
            <a:off x="3343701" y="873457"/>
            <a:ext cx="1705971" cy="39169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67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rminator 6">
            <a:extLst>
              <a:ext uri="{FF2B5EF4-FFF2-40B4-BE49-F238E27FC236}">
                <a16:creationId xmlns:a16="http://schemas.microsoft.com/office/drawing/2014/main" id="{261C17F7-FBE8-EC4E-874E-0A87FA8AB540}"/>
              </a:ext>
            </a:extLst>
          </p:cNvPr>
          <p:cNvSpPr/>
          <p:nvPr/>
        </p:nvSpPr>
        <p:spPr>
          <a:xfrm>
            <a:off x="8816455" y="736979"/>
            <a:ext cx="1282889" cy="57320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6AA1EB15-5CEC-E343-9081-4BE529910F79}"/>
              </a:ext>
            </a:extLst>
          </p:cNvPr>
          <p:cNvSpPr/>
          <p:nvPr/>
        </p:nvSpPr>
        <p:spPr>
          <a:xfrm>
            <a:off x="4940490" y="736979"/>
            <a:ext cx="1282889" cy="57320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A4E89-193F-994C-AF00-110478DE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click it,  </a:t>
            </a:r>
            <a:r>
              <a:rPr lang="en-US" sz="3600" dirty="0">
                <a:solidFill>
                  <a:schemeClr val="bg1"/>
                </a:solidFill>
              </a:rPr>
              <a:t>Send</a:t>
            </a:r>
            <a:r>
              <a:rPr lang="en-US" dirty="0"/>
              <a:t>  changes to  </a:t>
            </a:r>
            <a:r>
              <a:rPr lang="en-US" sz="3600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63B399-1FA2-2744-824F-8DD0EF34A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065" y="1825625"/>
            <a:ext cx="80738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1B06-B48F-984D-9143-59AC3B26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see a message like this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BEF7E-B383-304E-BF38-DA0FEECD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4543"/>
            <a:ext cx="10515600" cy="42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0CEF6-46B8-3644-AEF8-91932E49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…Then the form you uploaded should pop 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C87A0A-F897-D345-A4F7-32F82F87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495" y="1825625"/>
            <a:ext cx="74450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6EE5-3D66-B248-92FD-AF051700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Mostly filled out – </a:t>
            </a:r>
            <a:r>
              <a:rPr lang="en-US" u="sng" dirty="0"/>
              <a:t>except</a:t>
            </a:r>
            <a:r>
              <a:rPr lang="en-US" dirty="0"/>
              <a:t> those pesky signatures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8B6DF-CD0F-0545-A9C4-EB122FEA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502" y="1690688"/>
            <a:ext cx="6978555" cy="49249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94EF8C-0E32-4E4A-ACFD-A224365E60A3}"/>
              </a:ext>
            </a:extLst>
          </p:cNvPr>
          <p:cNvCxnSpPr>
            <a:cxnSpLocks/>
          </p:cNvCxnSpPr>
          <p:nvPr/>
        </p:nvCxnSpPr>
        <p:spPr>
          <a:xfrm flipH="1">
            <a:off x="3084394" y="1534556"/>
            <a:ext cx="109182" cy="4443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FA87A4-1748-B84B-8E62-B575C554FD60}"/>
              </a:ext>
            </a:extLst>
          </p:cNvPr>
          <p:cNvCxnSpPr>
            <a:cxnSpLocks/>
          </p:cNvCxnSpPr>
          <p:nvPr/>
        </p:nvCxnSpPr>
        <p:spPr>
          <a:xfrm>
            <a:off x="3193576" y="1447505"/>
            <a:ext cx="1201003" cy="48714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7E52E-3A55-2140-BAE6-05A80E1F1616}"/>
              </a:ext>
            </a:extLst>
          </p:cNvPr>
          <p:cNvSpPr/>
          <p:nvPr/>
        </p:nvSpPr>
        <p:spPr>
          <a:xfrm>
            <a:off x="8797120" y="3429000"/>
            <a:ext cx="2556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But the form doesn’t really have interactive sign spots so we’re going to add them!</a:t>
            </a:r>
          </a:p>
        </p:txBody>
      </p:sp>
    </p:spTree>
    <p:extLst>
      <p:ext uri="{BB962C8B-B14F-4D97-AF65-F5344CB8AC3E}">
        <p14:creationId xmlns:p14="http://schemas.microsoft.com/office/powerpoint/2010/main" val="3206280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62BC-F477-4D4F-8F10-E7A13106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Right side of the screen click on Signature Fields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087A9A-9033-5243-8192-E06DF24D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8392"/>
            <a:ext cx="10515600" cy="42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AFAA-24AD-FA49-9D3E-1D1D4271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Grab that top one called Signature and drag it over the line where you want to sign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2E39CB-B171-534F-B45C-4E3C52E4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1969294"/>
            <a:ext cx="9779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3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17EC-67A1-964D-B90C-62A7A863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make sure the “right people” sign in the “right order” click on the Pink corner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14F39-95A6-2040-9176-94D2C8055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938" y="1825625"/>
            <a:ext cx="8062123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83A54B-AE96-DF4B-A411-532F9A49EF5A}"/>
              </a:ext>
            </a:extLst>
          </p:cNvPr>
          <p:cNvCxnSpPr/>
          <p:nvPr/>
        </p:nvCxnSpPr>
        <p:spPr>
          <a:xfrm flipH="1">
            <a:off x="5786651" y="1501254"/>
            <a:ext cx="1214650" cy="887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C0C7CE-B2DA-2346-BD89-B525470078EB}"/>
              </a:ext>
            </a:extLst>
          </p:cNvPr>
          <p:cNvSpPr txBox="1"/>
          <p:nvPr/>
        </p:nvSpPr>
        <p:spPr>
          <a:xfrm>
            <a:off x="10331355" y="2251881"/>
            <a:ext cx="170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get to “Assign” it to yourself (Sender)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DFC770-8268-C445-9F8C-A83264DE3E49}"/>
              </a:ext>
            </a:extLst>
          </p:cNvPr>
          <p:cNvCxnSpPr/>
          <p:nvPr/>
        </p:nvCxnSpPr>
        <p:spPr>
          <a:xfrm flipH="1">
            <a:off x="9403307" y="2729552"/>
            <a:ext cx="846162" cy="5595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6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ABCB-723F-B74F-8A3F-B96D6504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Step-By-Step </a:t>
            </a:r>
            <a:r>
              <a:rPr lang="en-US" sz="7200" dirty="0"/>
              <a:t>#2 </a:t>
            </a:r>
            <a:r>
              <a:rPr lang="en-US" dirty="0"/>
              <a:t>Apps – If you haven’t already added </a:t>
            </a:r>
            <a:r>
              <a:rPr lang="en-US" dirty="0" err="1"/>
              <a:t>AdobeSign</a:t>
            </a:r>
            <a:r>
              <a:rPr lang="en-US" dirty="0"/>
              <a:t> to your favorites, select Apps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08DBBF-D70B-6E4A-AE41-CCB12A5E5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7233"/>
            <a:ext cx="10515600" cy="41681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33EF65-4B09-5E4E-ABE0-B74D068E94FB}"/>
              </a:ext>
            </a:extLst>
          </p:cNvPr>
          <p:cNvCxnSpPr/>
          <p:nvPr/>
        </p:nvCxnSpPr>
        <p:spPr>
          <a:xfrm flipH="1">
            <a:off x="1470454" y="1779373"/>
            <a:ext cx="7895968" cy="31139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43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2D15-C6E2-F346-91A6-65B38BDF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drag and drop another one we’ll assign to your supervisor. Use the Pink corner again to make sure it is going to </a:t>
            </a:r>
            <a:r>
              <a:rPr lang="en-US" dirty="0">
                <a:hlinkClick r:id="rId2"/>
              </a:rPr>
              <a:t>damobile@fhda.edu</a:t>
            </a:r>
            <a:r>
              <a:rPr lang="en-US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2A7CD-288B-DE4A-9D19-76621FE7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0620"/>
            <a:ext cx="9830413" cy="44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3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BDEB-930D-774A-ADD0-3FD54B7B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also add a date field that only your supervisor can complete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E88B5-2BE8-514D-827D-1C537181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04" y="1772516"/>
            <a:ext cx="8722591" cy="43612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27AC17-06B9-CB4E-B6B7-CA0A3296C405}"/>
              </a:ext>
            </a:extLst>
          </p:cNvPr>
          <p:cNvCxnSpPr>
            <a:cxnSpLocks/>
          </p:cNvCxnSpPr>
          <p:nvPr/>
        </p:nvCxnSpPr>
        <p:spPr>
          <a:xfrm>
            <a:off x="5569527" y="923636"/>
            <a:ext cx="1450109" cy="20412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62786FA-C527-8742-980C-80FFC78F65B1}"/>
              </a:ext>
            </a:extLst>
          </p:cNvPr>
          <p:cNvSpPr/>
          <p:nvPr/>
        </p:nvSpPr>
        <p:spPr>
          <a:xfrm>
            <a:off x="3916218" y="3352800"/>
            <a:ext cx="2964873" cy="6188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1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CD8C-F660-634C-AC9F-38985EB8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can sign it and send it on its merry way!!!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91815-79CD-954F-9015-75AA12EB7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130" y="1825625"/>
            <a:ext cx="9101740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17C981-5626-3044-98EB-93DA4F84C9E4}"/>
              </a:ext>
            </a:extLst>
          </p:cNvPr>
          <p:cNvCxnSpPr/>
          <p:nvPr/>
        </p:nvCxnSpPr>
        <p:spPr>
          <a:xfrm>
            <a:off x="4776716" y="859809"/>
            <a:ext cx="4490114" cy="49268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47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rminator 4">
            <a:extLst>
              <a:ext uri="{FF2B5EF4-FFF2-40B4-BE49-F238E27FC236}">
                <a16:creationId xmlns:a16="http://schemas.microsoft.com/office/drawing/2014/main" id="{5B4C4140-F956-A84C-A352-8AFCA12317DC}"/>
              </a:ext>
            </a:extLst>
          </p:cNvPr>
          <p:cNvSpPr/>
          <p:nvPr/>
        </p:nvSpPr>
        <p:spPr>
          <a:xfrm>
            <a:off x="1842448" y="1255594"/>
            <a:ext cx="1433015" cy="7233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820DB-E118-3640-8CFC-AE6CC985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Depending on your login info, your name will pop up in some fashion. Verify by typing it below then click  </a:t>
            </a:r>
            <a:r>
              <a:rPr lang="en-US" sz="4000" dirty="0">
                <a:solidFill>
                  <a:schemeClr val="bg1"/>
                </a:solidFill>
              </a:rPr>
              <a:t>Apply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776F6-835A-8E46-8759-6120C9A9D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50" y="2153444"/>
            <a:ext cx="9004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5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rminator 7">
            <a:extLst>
              <a:ext uri="{FF2B5EF4-FFF2-40B4-BE49-F238E27FC236}">
                <a16:creationId xmlns:a16="http://schemas.microsoft.com/office/drawing/2014/main" id="{B496699E-0541-7C42-8827-2267E4391671}"/>
              </a:ext>
            </a:extLst>
          </p:cNvPr>
          <p:cNvSpPr/>
          <p:nvPr/>
        </p:nvSpPr>
        <p:spPr>
          <a:xfrm>
            <a:off x="7042245" y="832513"/>
            <a:ext cx="1542197" cy="4776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3398B-1E1A-6F4D-82B1-301F33D7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You’ll get one last message  </a:t>
            </a:r>
            <a:r>
              <a:rPr lang="en-US" sz="2000" dirty="0">
                <a:solidFill>
                  <a:schemeClr val="bg1"/>
                </a:solidFill>
              </a:rPr>
              <a:t>Click to 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D9CFD-1E75-9341-AC70-885258086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DA02F-55D7-DE47-9A2C-96FED3E9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51" y="1825625"/>
            <a:ext cx="8952931" cy="470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3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rminator 7">
            <a:extLst>
              <a:ext uri="{FF2B5EF4-FFF2-40B4-BE49-F238E27FC236}">
                <a16:creationId xmlns:a16="http://schemas.microsoft.com/office/drawing/2014/main" id="{FA340593-CBA8-7A4C-B6AE-8BB70A485E99}"/>
              </a:ext>
            </a:extLst>
          </p:cNvPr>
          <p:cNvSpPr/>
          <p:nvPr/>
        </p:nvSpPr>
        <p:spPr>
          <a:xfrm>
            <a:off x="1610436" y="846160"/>
            <a:ext cx="1446663" cy="4478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D79CB-8C04-A541-9F21-40A7946C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</a:t>
            </a:r>
            <a:r>
              <a:rPr lang="en-US" sz="2000" dirty="0">
                <a:solidFill>
                  <a:schemeClr val="bg1"/>
                </a:solidFill>
              </a:rPr>
              <a:t>Click to Sign    </a:t>
            </a:r>
            <a:r>
              <a:rPr lang="en-US" dirty="0"/>
              <a:t>and it’s on it’s way!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3F2A1A-1CF0-0441-AB36-C100FA3E6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370" y="1825625"/>
            <a:ext cx="8015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6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C526-B0A3-5547-96B9-C247AB27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when your “supervisor” signs it you’ll get this!!!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34D04E-422F-BC4F-BA19-C0D4F9342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896" y="1825625"/>
            <a:ext cx="8498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EF58-9F48-7F42-8884-D922B7A5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them do in 3 minutes what took me an hour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BC2D67DA-FCA2-AD42-8A74-2663BE5E1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794" y="1690688"/>
            <a:ext cx="8858411" cy="49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4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D43F-81C0-3F44-B679-0249CD42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info on choosing order of signatures:</a:t>
            </a:r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CA7BB91B-1798-2343-8352-837840FAD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223" y="1498073"/>
            <a:ext cx="765155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AF35C-8D75-C84B-8A07-EB6CA7A929DF}"/>
              </a:ext>
            </a:extLst>
          </p:cNvPr>
          <p:cNvSpPr txBox="1"/>
          <p:nvPr/>
        </p:nvSpPr>
        <p:spPr>
          <a:xfrm>
            <a:off x="668740" y="5916680"/>
            <a:ext cx="1068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https://helpx.adobe.com/sign/how-to/adobe-use-hybrid-routing.html?playlist=/content/help/en/ccx/v1/collection/product/sign/segment/designer/explevel/beginner/applaunch/orientation/collection.ccx.js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5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449C-4EB2-4242-82A6-4097A20D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Also, a Very Good resource: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E4FA-3563-3C46-9694-BE7E341F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201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https://helpx.adobe.com/sign/using/create-forms-with-acrobat.html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98BA5-6D35-3A4B-A79A-8E7EA452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57" y="2193688"/>
            <a:ext cx="78359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9152-402A-7C45-A166-01BD34CF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Step-By-Step </a:t>
            </a:r>
            <a:r>
              <a:rPr lang="en-US" sz="7200"/>
              <a:t>#3 </a:t>
            </a:r>
            <a:r>
              <a:rPr lang="en-US"/>
              <a:t>Select Staff AdobeSign Employee Forms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05B28B-E427-7940-95DF-167DE45B7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803" y="1825625"/>
            <a:ext cx="7500393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75303E-009F-874D-8DE5-525544BDEA40}"/>
              </a:ext>
            </a:extLst>
          </p:cNvPr>
          <p:cNvCxnSpPr>
            <a:cxnSpLocks/>
          </p:cNvCxnSpPr>
          <p:nvPr/>
        </p:nvCxnSpPr>
        <p:spPr>
          <a:xfrm flipH="1">
            <a:off x="4670854" y="1027906"/>
            <a:ext cx="3719385" cy="45697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29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C454-BA95-6B46-A2CF-D01D482C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Wasn’t that fun?????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0C93A-145F-8A4B-BAC5-EF28F76F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Resources: </a:t>
            </a:r>
            <a:r>
              <a:rPr lang="en-US" dirty="0">
                <a:hlinkClick r:id="rId2"/>
              </a:rPr>
              <a:t>https://helpx.adobe.com/sign/tutorials.html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6FB1E-ACFF-A447-A850-166D26B0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40" y="2321049"/>
            <a:ext cx="8488907" cy="43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E0F8-1DB5-7A42-A279-C61A44EE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6" y="26306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Special thanks to:</a:t>
            </a:r>
            <a:br>
              <a:rPr lang="en-US" dirty="0"/>
            </a:br>
            <a:r>
              <a:rPr lang="en-US" sz="5300" dirty="0"/>
              <a:t>Claire Chang</a:t>
            </a:r>
            <a:br>
              <a:rPr lang="en-US" sz="5300" dirty="0"/>
            </a:br>
            <a:r>
              <a:rPr lang="en-US" sz="5300" dirty="0"/>
              <a:t>Monica Garcia</a:t>
            </a:r>
            <a:br>
              <a:rPr lang="en-US" sz="5300" dirty="0"/>
            </a:br>
            <a:r>
              <a:rPr lang="en-US" sz="5300" dirty="0"/>
              <a:t>Jyoti </a:t>
            </a:r>
            <a:r>
              <a:rPr lang="en-US" sz="5300" dirty="0" err="1"/>
              <a:t>Gavali</a:t>
            </a:r>
            <a:br>
              <a:rPr lang="en-US" sz="5300" dirty="0"/>
            </a:br>
            <a:r>
              <a:rPr lang="en-US" sz="5300" dirty="0"/>
              <a:t>Mahmood Hasan</a:t>
            </a:r>
            <a:br>
              <a:rPr lang="en-US" sz="5300" dirty="0"/>
            </a:br>
            <a:r>
              <a:rPr lang="en-US" sz="5300" dirty="0"/>
              <a:t>Linda Koyama</a:t>
            </a:r>
            <a:br>
              <a:rPr lang="en-US" sz="5300" dirty="0"/>
            </a:br>
            <a:r>
              <a:rPr lang="en-US" sz="5300" dirty="0"/>
              <a:t>Paula </a:t>
            </a:r>
            <a:r>
              <a:rPr lang="en-US" sz="5300" dirty="0" err="1"/>
              <a:t>Norsell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155522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D87485-EB41-A041-BC4A-1ECEF031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Now get out there and request signatures!</a:t>
            </a:r>
          </a:p>
        </p:txBody>
      </p:sp>
    </p:spTree>
    <p:extLst>
      <p:ext uri="{BB962C8B-B14F-4D97-AF65-F5344CB8AC3E}">
        <p14:creationId xmlns:p14="http://schemas.microsoft.com/office/powerpoint/2010/main" val="202955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A08F-203A-4A4B-B1EC-0ECDA5F9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Out the Employee Workflows!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D034F8-EA50-1A45-AAF0-C1E0A45E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05" y="1353340"/>
            <a:ext cx="8449542" cy="51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4216-DB60-D647-8A4E-5BCD2F2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Workflows you ask???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C027-A549-754F-8DFB-9119A7F6B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Pre-defined ways for us to obtain the necessary signatures on a specific form.</a:t>
            </a:r>
          </a:p>
          <a:p>
            <a:r>
              <a:rPr lang="en-US" dirty="0"/>
              <a:t>In fact the ETS folks were kind enough to build a Workflow </a:t>
            </a:r>
            <a:r>
              <a:rPr lang="en-US" u="sng" dirty="0"/>
              <a:t>Especially For This Workshop!!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F30DA-9867-FE47-B3A5-903FCF3E6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4866" r="5255" b="21992"/>
          <a:stretch/>
        </p:blipFill>
        <p:spPr>
          <a:xfrm>
            <a:off x="1385385" y="3660140"/>
            <a:ext cx="7772400" cy="26517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63AC51-3A18-3C41-9FC7-955C7B91B50C}"/>
              </a:ext>
            </a:extLst>
          </p:cNvPr>
          <p:cNvCxnSpPr>
            <a:cxnSpLocks/>
          </p:cNvCxnSpPr>
          <p:nvPr/>
        </p:nvCxnSpPr>
        <p:spPr>
          <a:xfrm>
            <a:off x="3150973" y="3491578"/>
            <a:ext cx="556055" cy="10194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3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8D079-529B-1141-BF4E-F9BBC5A6C918}"/>
              </a:ext>
            </a:extLst>
          </p:cNvPr>
          <p:cNvSpPr/>
          <p:nvPr/>
        </p:nvSpPr>
        <p:spPr>
          <a:xfrm>
            <a:off x="7884160" y="1287974"/>
            <a:ext cx="1005840" cy="345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A2136-6590-9E45-8A08-679D8434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Going to Practice ;-)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F14553-15E0-DF49-B2E8-145E5341DF7E}"/>
              </a:ext>
            </a:extLst>
          </p:cNvPr>
          <p:cNvCxnSpPr>
            <a:cxnSpLocks/>
          </p:cNvCxnSpPr>
          <p:nvPr/>
        </p:nvCxnSpPr>
        <p:spPr>
          <a:xfrm flipH="1">
            <a:off x="6776720" y="2336800"/>
            <a:ext cx="2733040" cy="1092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1C04C8F-D00E-D842-9D7C-BDA2247D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6" y="1779672"/>
            <a:ext cx="9955427" cy="4350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59DC3-A539-D04D-AF45-8449C9833615}"/>
              </a:ext>
            </a:extLst>
          </p:cNvPr>
          <p:cNvSpPr txBox="1"/>
          <p:nvPr/>
        </p:nvSpPr>
        <p:spPr>
          <a:xfrm>
            <a:off x="7852717" y="999519"/>
            <a:ext cx="3558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Blue Button that says </a:t>
            </a:r>
            <a:r>
              <a:rPr lang="en-US" sz="1200" dirty="0">
                <a:solidFill>
                  <a:schemeClr val="bg1"/>
                </a:solidFill>
              </a:rPr>
              <a:t>Start Workflow </a:t>
            </a:r>
            <a:r>
              <a:rPr lang="en-US" dirty="0"/>
              <a:t>for the Adobe Sign Workshop 05/29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6C3F35-C35B-3D4B-B055-64F775D03B2C}"/>
              </a:ext>
            </a:extLst>
          </p:cNvPr>
          <p:cNvCxnSpPr>
            <a:cxnSpLocks/>
          </p:cNvCxnSpPr>
          <p:nvPr/>
        </p:nvCxnSpPr>
        <p:spPr>
          <a:xfrm flipH="1">
            <a:off x="5521409" y="1633414"/>
            <a:ext cx="2362751" cy="22095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5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6EA5-EED1-FB4D-91C6-3C98FC7E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Hopefully, you got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0B1A5-2D7C-A148-BBC1-9894796B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61" y="1399689"/>
            <a:ext cx="9280478" cy="52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973</Words>
  <Application>Microsoft Macintosh PowerPoint</Application>
  <PresentationFormat>Widescreen</PresentationFormat>
  <Paragraphs>70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Using Adobe Sign &amp; Workflow</vt:lpstr>
      <vt:lpstr>Step-By-Step #1 login to MyPortal</vt:lpstr>
      <vt:lpstr>Workshop Materials:</vt:lpstr>
      <vt:lpstr>Step-By-Step #2 Apps – If you haven’t already added AdobeSign to your favorites, select Apps</vt:lpstr>
      <vt:lpstr>Step-By-Step #3 Select Staff AdobeSign Employee Forms</vt:lpstr>
      <vt:lpstr>Check Out the Employee Workflows! </vt:lpstr>
      <vt:lpstr>So what are Workflows you ask???</vt:lpstr>
      <vt:lpstr>We’re Going to Practice ;-)</vt:lpstr>
      <vt:lpstr>Hopefully, you got this:</vt:lpstr>
      <vt:lpstr>Workflows have a form already attached. You’re going to start “the flow”</vt:lpstr>
      <vt:lpstr>Because the first person was “Myself,” the form will pop up on your screen.</vt:lpstr>
      <vt:lpstr>Go Ahead And Fill In Some Random Stuff!</vt:lpstr>
      <vt:lpstr>Keep Going Through Filling In Your Signature and Extension – Then “Click to Sign”</vt:lpstr>
      <vt:lpstr>Now You Should Get This:</vt:lpstr>
      <vt:lpstr>Your “Supervisor” will receive an email like this(in this case the kind folks at ETS who are monitoring damobile@fhda.edu for this session):</vt:lpstr>
      <vt:lpstr>Want to keep an eye on things? Let’s  “Access Your Adobe Sign Dashboard”</vt:lpstr>
      <vt:lpstr>You can see on my screen that I have 5 documents “In progress” and 2 waiting for me to sign</vt:lpstr>
      <vt:lpstr>Click on In Progress to see the form you sent</vt:lpstr>
      <vt:lpstr>“But I want to know if it’s signed” (I hear you say)</vt:lpstr>
      <vt:lpstr>In the case of a form that needs multiple signatures, if you click on Open you can see which ones are still needed</vt:lpstr>
      <vt:lpstr>If you get impatient you can click    Remind</vt:lpstr>
      <vt:lpstr>Now we’ll explore some other things you can do with your Dashboard</vt:lpstr>
      <vt:lpstr>Say you want to nominate yourself for Employee Of The Year and the form needs your supervisor’s signature – You’ll need to do a few things first</vt:lpstr>
      <vt:lpstr>Download the “Employee of The Year Nomination Form” from Zoom Chat</vt:lpstr>
      <vt:lpstr>#1 - Fill out and Save the form on your computer – DON’T Sign It!</vt:lpstr>
      <vt:lpstr>Now we can    Request signatures</vt:lpstr>
      <vt:lpstr>Since you need to sign the form, type Myself in line #1</vt:lpstr>
      <vt:lpstr>…And we need our “supervisor” damobile@fhda.edu Type that in here:</vt:lpstr>
      <vt:lpstr>We also want to send it to its final destination, but that person doesn’t need to sign it. Pull down the arrow by the pen tip and change it to “Acceptor”</vt:lpstr>
      <vt:lpstr>If you change the Agreement Name to the name of the form you need signed, the message automatically updates</vt:lpstr>
      <vt:lpstr>Now either click Add Files OR drag and drop the form from your computer to this box</vt:lpstr>
      <vt:lpstr>Now click that tiny little box called Preview &amp; Add Signature Fields</vt:lpstr>
      <vt:lpstr>When you click it,  Send  changes to  Next</vt:lpstr>
      <vt:lpstr>You’ll see a message like this</vt:lpstr>
      <vt:lpstr>…Then the form you uploaded should pop up</vt:lpstr>
      <vt:lpstr>Mostly filled out – except those pesky signatures</vt:lpstr>
      <vt:lpstr>On the Right side of the screen click on Signature Fields</vt:lpstr>
      <vt:lpstr>Grab that top one called Signature and drag it over the line where you want to sign</vt:lpstr>
      <vt:lpstr>To make sure the “right people” sign in the “right order” click on the Pink corner</vt:lpstr>
      <vt:lpstr>Now drag and drop another one we’ll assign to your supervisor. Use the Pink corner again to make sure it is going to damobile@fhda.edu. </vt:lpstr>
      <vt:lpstr>We’ll also add a date field that only your supervisor can complete</vt:lpstr>
      <vt:lpstr>Now you can sign it and send it on its merry way!!!</vt:lpstr>
      <vt:lpstr>Depending on your login info, your name will pop up in some fashion. Verify by typing it below then click  Apply</vt:lpstr>
      <vt:lpstr>You’ll get one last message  Click to Sign</vt:lpstr>
      <vt:lpstr>Hit Click to Sign    and it’s on it’s way!</vt:lpstr>
      <vt:lpstr>And when your “supervisor” signs it you’ll get this!!!</vt:lpstr>
      <vt:lpstr>Watch them do in 3 minutes what took me an hour </vt:lpstr>
      <vt:lpstr>Cool info on choosing order of signatures:</vt:lpstr>
      <vt:lpstr>Also, a Very Good resource:</vt:lpstr>
      <vt:lpstr>Wasn’t that fun?????</vt:lpstr>
      <vt:lpstr>Special thanks to: Claire Chang Monica Garcia Jyoti Gavali Mahmood Hasan Linda Koyama Paula Norsell</vt:lpstr>
      <vt:lpstr>Now get out there and request signatures!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Adobe Sign &amp; Workflow</dc:title>
  <dc:creator>Pat Hyland</dc:creator>
  <cp:lastModifiedBy>Pat Hyland</cp:lastModifiedBy>
  <cp:revision>31</cp:revision>
  <dcterms:created xsi:type="dcterms:W3CDTF">2020-05-26T20:22:06Z</dcterms:created>
  <dcterms:modified xsi:type="dcterms:W3CDTF">2020-05-30T02:36:57Z</dcterms:modified>
</cp:coreProperties>
</file>